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Medium" charset="1" panose="00000600000000000000"/>
      <p:regular r:id="rId14"/>
    </p:embeddedFont>
    <p:embeddedFont>
      <p:font typeface="HK Grotesk Medium Bold" charset="1" panose="00000700000000000000"/>
      <p:regular r:id="rId15"/>
    </p:embeddedFont>
    <p:embeddedFont>
      <p:font typeface="HK Grotesk Medium Italics" charset="1" panose="00000600000000000000"/>
      <p:regular r:id="rId16"/>
    </p:embeddedFont>
    <p:embeddedFont>
      <p:font typeface="HK Grotesk Medium Bold Italics" charset="1" panose="00000700000000000000"/>
      <p:regular r:id="rId17"/>
    </p:embeddedFont>
    <p:embeddedFont>
      <p:font typeface="Bebas Neue Cyrillic" charset="1" panose="02000506000000020004"/>
      <p:regular r:id="rId18"/>
    </p:embeddedFont>
    <p:embeddedFont>
      <p:font typeface="Telegraf" charset="1" panose="00000500000000000000"/>
      <p:regular r:id="rId19"/>
    </p:embeddedFont>
    <p:embeddedFont>
      <p:font typeface="Telegraf Bold" charset="1" panose="00000800000000000000"/>
      <p:regular r:id="rId20"/>
    </p:embeddedFont>
    <p:embeddedFont>
      <p:font typeface="HK Modular" charset="1" panose="000008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Montserrat" charset="1" panose="00000500000000000000"/>
      <p:regular r:id="rId26"/>
    </p:embeddedFont>
    <p:embeddedFont>
      <p:font typeface="Montserrat Bold" charset="1" panose="00000600000000000000"/>
      <p:regular r:id="rId27"/>
    </p:embeddedFont>
    <p:embeddedFont>
      <p:font typeface="Montserrat Italics" charset="1" panose="00000500000000000000"/>
      <p:regular r:id="rId28"/>
    </p:embeddedFont>
    <p:embeddedFont>
      <p:font typeface="Montserrat Bold Italics" charset="1" panose="000006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488" t="0" r="8488" b="0"/>
          <a:stretch>
            <a:fillRect/>
          </a:stretch>
        </p:blipFill>
        <p:spPr>
          <a:xfrm flipH="false" flipV="false" rot="0">
            <a:off x="3667125" y="0"/>
            <a:ext cx="146304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7259300" y="789685"/>
            <a:ext cx="1350494" cy="23901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3657600" y="0"/>
            <a:ext cx="7440009" cy="10611037"/>
          </a:xfrm>
          <a:prstGeom prst="rect">
            <a:avLst/>
          </a:prstGeom>
          <a:solidFill>
            <a:srgbClr val="1E1E1E">
              <a:alpha val="89804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28700" y="3393085"/>
            <a:ext cx="7435548" cy="4934558"/>
            <a:chOff x="0" y="0"/>
            <a:chExt cx="9914063" cy="657941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90525"/>
              <a:ext cx="9914063" cy="4734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104"/>
                </a:lnSpc>
              </a:pPr>
              <a:r>
                <a:rPr lang="en-US" sz="14400">
                  <a:solidFill>
                    <a:srgbClr val="024EEF"/>
                  </a:solidFill>
                  <a:latin typeface="Bebas Neue Cyrillic"/>
                </a:rPr>
                <a:t>Sprint plannig III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46544"/>
              <a:ext cx="9117102" cy="1032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5600">
                  <a:solidFill>
                    <a:srgbClr val="FFFFFF"/>
                  </a:solidFill>
                  <a:latin typeface="Bebas Neue Cyrillic"/>
                </a:rPr>
                <a:t>TIME 06 - SIM Card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0F0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772941"/>
            <a:ext cx="9278080" cy="5573075"/>
          </a:xfrm>
          <a:prstGeom prst="rect">
            <a:avLst/>
          </a:prstGeom>
          <a:solidFill>
            <a:srgbClr val="F0F0EE">
              <a:alpha val="89804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276747" y="3130604"/>
            <a:ext cx="8781985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445048"/>
                </a:solidFill>
                <a:latin typeface="HK Grotesk Light Bold"/>
              </a:rPr>
              <a:t>Início da Sprint:</a:t>
            </a:r>
            <a:r>
              <a:rPr lang="en-US" sz="3000" spc="60">
                <a:solidFill>
                  <a:srgbClr val="445048"/>
                </a:solidFill>
                <a:latin typeface="HK Grotesk Light"/>
              </a:rPr>
              <a:t> 24/05/21</a:t>
            </a:r>
          </a:p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445048"/>
                </a:solidFill>
                <a:latin typeface="HK Grotesk Light Bold"/>
              </a:rPr>
              <a:t>Fim da Sprint: </a:t>
            </a:r>
            <a:r>
              <a:rPr lang="en-US" sz="3000" spc="60">
                <a:solidFill>
                  <a:srgbClr val="445048"/>
                </a:solidFill>
                <a:latin typeface="HK Grotesk Light"/>
              </a:rPr>
              <a:t>29/05/21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445048"/>
                </a:solidFill>
                <a:latin typeface="HK Grotesk Light"/>
              </a:rPr>
              <a:t>Objetivo: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60">
                <a:solidFill>
                  <a:srgbClr val="445048"/>
                </a:solidFill>
                <a:latin typeface="HK Grotesk Light"/>
              </a:rPr>
              <a:t>Desenvolver Logs de Inserção e remoção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60">
                <a:solidFill>
                  <a:srgbClr val="445048"/>
                </a:solidFill>
                <a:latin typeface="HK Grotesk Light"/>
              </a:rPr>
              <a:t>Armazenamento dos Logs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60">
                <a:solidFill>
                  <a:srgbClr val="445048"/>
                </a:solidFill>
                <a:latin typeface="HK Grotesk Light"/>
              </a:rPr>
              <a:t>Notificar Trocas do SIM Card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60">
                <a:solidFill>
                  <a:srgbClr val="445048"/>
                </a:solidFill>
                <a:latin typeface="HK Grotesk Light"/>
              </a:rPr>
              <a:t>Monitoramento em Background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60">
                <a:solidFill>
                  <a:srgbClr val="445048"/>
                </a:solidFill>
                <a:latin typeface="HK Grotesk Light"/>
              </a:rPr>
              <a:t>App Nativo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4301209" cy="1177388"/>
            <a:chOff x="0" y="0"/>
            <a:chExt cx="5734946" cy="1569851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5734946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424042"/>
              <a:ext cx="5734946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Sprint III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446354" y="0"/>
            <a:ext cx="8093318" cy="10777779"/>
          </a:xfrm>
          <a:prstGeom prst="rect">
            <a:avLst/>
          </a:prstGeom>
          <a:solidFill>
            <a:srgbClr val="1E1E1E">
              <a:alpha val="8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5908806" y="9129268"/>
            <a:ext cx="1350494" cy="239015"/>
          </a:xfrm>
          <a:prstGeom prst="rect">
            <a:avLst/>
          </a:prstGeom>
          <a:solidFill>
            <a:srgbClr val="024EEF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4301209" cy="1177388"/>
            <a:chOff x="0" y="0"/>
            <a:chExt cx="5734946" cy="1569851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5734946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424042"/>
              <a:ext cx="5734946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Planning Poker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11265388" y="6548289"/>
            <a:ext cx="1350494" cy="239015"/>
          </a:xfrm>
          <a:prstGeom prst="rect">
            <a:avLst/>
          </a:prstGeom>
          <a:solidFill>
            <a:srgbClr val="024EEF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55062" y="3468040"/>
            <a:ext cx="1884973" cy="255983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15018" y="3468040"/>
            <a:ext cx="1884973" cy="2559839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13472833" y="4384701"/>
            <a:ext cx="1350494" cy="23901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2" id="12"/>
          <p:cNvSpPr/>
          <p:nvPr/>
        </p:nvSpPr>
        <p:spPr>
          <a:xfrm rot="0">
            <a:off x="13472833" y="4872203"/>
            <a:ext cx="1350494" cy="23901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11265388" y="7073907"/>
            <a:ext cx="5834603" cy="57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1 Dia de Trabalho = 3 horas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73388" y="2708739"/>
            <a:ext cx="6914612" cy="57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1 ponto                                3 horas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301209" cy="1177388"/>
            <a:chOff x="0" y="0"/>
            <a:chExt cx="5734946" cy="156985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5734946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042"/>
              <a:ext cx="5734946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Planning Poker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338687"/>
            <a:ext cx="11681828" cy="60229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301209" cy="1177388"/>
            <a:chOff x="0" y="0"/>
            <a:chExt cx="5734946" cy="156985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5734946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042"/>
              <a:ext cx="5734946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Planning poker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227101"/>
            <a:ext cx="11681828" cy="60311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251084" cy="1177388"/>
            <a:chOff x="0" y="0"/>
            <a:chExt cx="5668112" cy="156985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5668112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430044" y="582289"/>
              <a:ext cx="4808024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sprint backlog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591272" y="3728331"/>
            <a:ext cx="904305" cy="2737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33034" y="3161127"/>
            <a:ext cx="16663994" cy="472399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169309" y="9170765"/>
            <a:ext cx="7426381" cy="1116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77388" cy="6156084"/>
            <a:chOff x="0" y="0"/>
            <a:chExt cx="1569851" cy="8208112"/>
          </a:xfrm>
        </p:grpSpPr>
        <p:sp>
          <p:nvSpPr>
            <p:cNvPr name="AutoShape 3" id="3"/>
            <p:cNvSpPr/>
            <p:nvPr/>
          </p:nvSpPr>
          <p:spPr>
            <a:xfrm rot="-5400000">
              <a:off x="-3319131" y="3319131"/>
              <a:ext cx="8208112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4" id="4"/>
            <p:cNvSpPr txBox="true"/>
            <p:nvPr/>
          </p:nvSpPr>
          <p:spPr>
            <a:xfrm rot="-5400000">
              <a:off x="-3252456" y="3666965"/>
              <a:ext cx="8208112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BURNDOWN CHART SPRINT III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74301" y="1028700"/>
            <a:ext cx="1294208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251084" cy="1177388"/>
            <a:chOff x="0" y="0"/>
            <a:chExt cx="5668112" cy="156985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5668112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430044" y="582289"/>
              <a:ext cx="4808024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REFERÊNCIAS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61509" y="8777039"/>
            <a:ext cx="1244786" cy="11783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031091" y="8779055"/>
            <a:ext cx="2332445" cy="95848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771914" y="8670109"/>
            <a:ext cx="1754577" cy="117638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213056" y="8561163"/>
            <a:ext cx="2647355" cy="1394274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3772393" y="4581218"/>
            <a:ext cx="4461920" cy="1777426"/>
            <a:chOff x="0" y="0"/>
            <a:chExt cx="5949227" cy="23699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5949227" cy="780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 spc="-84">
                  <a:solidFill>
                    <a:srgbClr val="545454"/>
                  </a:solidFill>
                  <a:latin typeface="HK Grotesk Medium"/>
                </a:rPr>
                <a:t>GIT LAB LINKS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94092"/>
              <a:ext cx="5949227" cy="1375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199"/>
                </a:lnSpc>
                <a:buFont typeface="Arial"/>
                <a:buChar char="•"/>
              </a:pPr>
              <a:r>
                <a:rPr lang="en-US" sz="3000" spc="60" u="sng">
                  <a:solidFill>
                    <a:srgbClr val="545454"/>
                  </a:solidFill>
                  <a:latin typeface="HK Grotesk Light"/>
                </a:rPr>
                <a:t>Repositório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2999" spc="59" u="sng">
                  <a:solidFill>
                    <a:srgbClr val="545454"/>
                  </a:solidFill>
                  <a:latin typeface="HK Grotesk Light"/>
                </a:rPr>
                <a:t>Backlog/Burndown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53687" y="4581218"/>
            <a:ext cx="4461920" cy="1777426"/>
            <a:chOff x="0" y="0"/>
            <a:chExt cx="5949227" cy="236990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6675"/>
              <a:ext cx="5949227" cy="780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 spc="-84">
                  <a:solidFill>
                    <a:srgbClr val="545454"/>
                  </a:solidFill>
                  <a:latin typeface="HK Grotesk Medium"/>
                </a:rPr>
                <a:t>FERRAMENTAS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94092"/>
              <a:ext cx="5949227" cy="1375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199"/>
                </a:lnSpc>
                <a:buFont typeface="Arial"/>
                <a:buChar char="•"/>
              </a:pPr>
              <a:r>
                <a:rPr lang="en-US" sz="3000" spc="60" u="sng">
                  <a:solidFill>
                    <a:srgbClr val="545454"/>
                  </a:solidFill>
                  <a:latin typeface="HK Grotesk Light"/>
                </a:rPr>
                <a:t>IdeaBoardz</a:t>
              </a: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2999" spc="59" u="sng">
                  <a:solidFill>
                    <a:srgbClr val="545454"/>
                  </a:solidFill>
                  <a:latin typeface="HK Grotesk Light"/>
                </a:rPr>
                <a:t>Planning Poker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98478" y="3240097"/>
            <a:ext cx="1358858" cy="106979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020877" y="3377320"/>
            <a:ext cx="1157574" cy="10697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5222" y="5710751"/>
            <a:ext cx="3049612" cy="10575483"/>
            <a:chOff x="0" y="0"/>
            <a:chExt cx="4066149" cy="14100645"/>
          </a:xfrm>
        </p:grpSpPr>
      </p:grpSp>
      <p:grpSp>
        <p:nvGrpSpPr>
          <p:cNvPr name="Group 3" id="3"/>
          <p:cNvGrpSpPr/>
          <p:nvPr/>
        </p:nvGrpSpPr>
        <p:grpSpPr>
          <a:xfrm rot="-10800000">
            <a:off x="16472239" y="-6267617"/>
            <a:ext cx="3049612" cy="10575483"/>
            <a:chOff x="0" y="0"/>
            <a:chExt cx="4066149" cy="14100645"/>
          </a:xfrm>
        </p:grpSpPr>
      </p:grpSp>
      <p:grpSp>
        <p:nvGrpSpPr>
          <p:cNvPr name="Group 4" id="4"/>
          <p:cNvGrpSpPr/>
          <p:nvPr/>
        </p:nvGrpSpPr>
        <p:grpSpPr>
          <a:xfrm rot="0">
            <a:off x="16596789" y="5710751"/>
            <a:ext cx="3110445" cy="10575483"/>
            <a:chOff x="0" y="0"/>
            <a:chExt cx="4147259" cy="14100645"/>
          </a:xfrm>
        </p:grpSpPr>
      </p:grpSp>
      <p:grpSp>
        <p:nvGrpSpPr>
          <p:cNvPr name="Group 5" id="5"/>
          <p:cNvGrpSpPr/>
          <p:nvPr/>
        </p:nvGrpSpPr>
        <p:grpSpPr>
          <a:xfrm rot="-10800000">
            <a:off x="-1555222" y="-6267617"/>
            <a:ext cx="3110445" cy="10575483"/>
            <a:chOff x="0" y="0"/>
            <a:chExt cx="4147259" cy="14100645"/>
          </a:xfrm>
        </p:grpSpPr>
      </p:grpSp>
      <p:grpSp>
        <p:nvGrpSpPr>
          <p:cNvPr name="Group 6" id="6"/>
          <p:cNvGrpSpPr/>
          <p:nvPr/>
        </p:nvGrpSpPr>
        <p:grpSpPr>
          <a:xfrm rot="0">
            <a:off x="2435646" y="3673870"/>
            <a:ext cx="13416707" cy="2939259"/>
            <a:chOff x="0" y="0"/>
            <a:chExt cx="17888943" cy="391901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1794" t="0" r="0" b="0"/>
            <a:stretch>
              <a:fillRect/>
            </a:stretch>
          </p:blipFill>
          <p:spPr>
            <a:xfrm flipH="false" flipV="false" rot="0">
              <a:off x="11875877" y="0"/>
              <a:ext cx="3301145" cy="106212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1794" t="0" r="0" b="0"/>
            <a:stretch>
              <a:fillRect/>
            </a:stretch>
          </p:blipFill>
          <p:spPr>
            <a:xfrm flipH="true" flipV="false" rot="0">
              <a:off x="2711921" y="0"/>
              <a:ext cx="3301145" cy="1062123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6660554" y="-13229"/>
              <a:ext cx="4746353" cy="981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spc="159">
                  <a:solidFill>
                    <a:srgbClr val="000000"/>
                  </a:solidFill>
                  <a:latin typeface="Telegraf Bold"/>
                </a:rPr>
                <a:t>TIME 06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16502"/>
              <a:ext cx="17888943" cy="2302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40"/>
                </a:lnSpc>
              </a:pPr>
              <a:r>
                <a:rPr lang="en-US" sz="12000">
                  <a:solidFill>
                    <a:srgbClr val="FFFFFF"/>
                  </a:solidFill>
                  <a:latin typeface="HK Modular Bold"/>
                </a:rPr>
                <a:t>OBRIGADO!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918000" y="0"/>
            <a:ext cx="12370000" cy="10991850"/>
          </a:xfrm>
          <a:prstGeom prst="rect">
            <a:avLst/>
          </a:prstGeom>
          <a:solidFill>
            <a:srgbClr val="024EEF">
              <a:alpha val="8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028700" y="9248775"/>
            <a:ext cx="16230600" cy="79647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-321794" y="3425238"/>
            <a:ext cx="1350494" cy="239015"/>
          </a:xfrm>
          <a:prstGeom prst="rect">
            <a:avLst/>
          </a:prstGeom>
          <a:solidFill>
            <a:srgbClr val="024EE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065872" y="497876"/>
            <a:ext cx="2074257" cy="20742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121123" y="497876"/>
            <a:ext cx="2074257" cy="20742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305729" y="5070221"/>
            <a:ext cx="2074257" cy="207425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383731" y="5076400"/>
            <a:ext cx="2074257" cy="207425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53453" y="7955843"/>
            <a:ext cx="3377798" cy="137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399"/>
              </a:lnSpc>
            </a:pPr>
            <a:r>
              <a:rPr lang="en-US" sz="10399">
                <a:solidFill>
                  <a:srgbClr val="FFFFFF"/>
                </a:solidFill>
                <a:latin typeface="Bebas Neue Cyrillic"/>
              </a:rPr>
              <a:t>TIME 06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632510" y="7427477"/>
            <a:ext cx="3576700" cy="1338121"/>
            <a:chOff x="0" y="0"/>
            <a:chExt cx="4768933" cy="17841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4768933" cy="770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F0F0EE"/>
                  </a:solidFill>
                  <a:latin typeface="Bebas Neue Cyrillic"/>
                </a:rPr>
                <a:t>Sthefanye  oliveira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88733"/>
              <a:ext cx="4768933" cy="695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Developer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60717" y="7421298"/>
            <a:ext cx="3745264" cy="1344300"/>
            <a:chOff x="0" y="0"/>
            <a:chExt cx="4993685" cy="17924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66675"/>
              <a:ext cx="4993685" cy="777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F0F0EE"/>
                  </a:solidFill>
                  <a:latin typeface="Bebas Neue Cyrillic"/>
                </a:rPr>
                <a:t>Wesllen Costa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95942"/>
              <a:ext cx="4993685" cy="696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Developer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76111" y="3085331"/>
            <a:ext cx="3364280" cy="1338121"/>
            <a:chOff x="0" y="0"/>
            <a:chExt cx="4485707" cy="178416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6675"/>
              <a:ext cx="4485707" cy="770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F0F0EE"/>
                  </a:solidFill>
                  <a:latin typeface="Bebas Neue Cyrillic"/>
                </a:rPr>
                <a:t>Andreina Oliveira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88733"/>
              <a:ext cx="4485707" cy="695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Scrum Master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420860" y="2965824"/>
            <a:ext cx="3364280" cy="1338121"/>
            <a:chOff x="0" y="0"/>
            <a:chExt cx="4485707" cy="178416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66675"/>
              <a:ext cx="4485707" cy="770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F0F0EE"/>
                  </a:solidFill>
                  <a:latin typeface="Bebas Neue Cyrillic"/>
                </a:rPr>
                <a:t>André Rondi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88733"/>
              <a:ext cx="4485707" cy="695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Developer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923720" y="2965824"/>
            <a:ext cx="3364280" cy="1338121"/>
            <a:chOff x="0" y="0"/>
            <a:chExt cx="4485707" cy="178416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6675"/>
              <a:ext cx="4485707" cy="770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F0F0EE"/>
                  </a:solidFill>
                  <a:latin typeface="Bebas Neue Cyrillic"/>
                </a:rPr>
                <a:t>Edivaldo  JUNIOR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088733"/>
              <a:ext cx="4485707" cy="695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Developer</a:t>
              </a: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568731" y="497876"/>
            <a:ext cx="2074257" cy="2074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949034" y="-704850"/>
            <a:ext cx="10338966" cy="11696700"/>
          </a:xfrm>
          <a:prstGeom prst="rect">
            <a:avLst/>
          </a:prstGeom>
          <a:solidFill>
            <a:srgbClr val="024EEF">
              <a:alpha val="8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028700" y="9248775"/>
            <a:ext cx="16230600" cy="79647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-321794" y="3425238"/>
            <a:ext cx="1350494" cy="239015"/>
          </a:xfrm>
          <a:prstGeom prst="rect">
            <a:avLst/>
          </a:prstGeom>
          <a:solidFill>
            <a:srgbClr val="024EEF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353453" y="7955843"/>
            <a:ext cx="7408508" cy="137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399"/>
              </a:lnSpc>
            </a:pPr>
            <a:r>
              <a:rPr lang="en-US" sz="10399">
                <a:solidFill>
                  <a:srgbClr val="FFFFFF"/>
                </a:solidFill>
                <a:latin typeface="Bebas Neue Cyrillic"/>
              </a:rPr>
              <a:t>Product Owners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514036" y="3019960"/>
            <a:ext cx="3745264" cy="1470304"/>
            <a:chOff x="0" y="0"/>
            <a:chExt cx="4993685" cy="19604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25"/>
              <a:ext cx="4993685" cy="926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F0F0EE"/>
                  </a:solidFill>
                  <a:latin typeface="Bebas Neue Cyrillic"/>
                </a:rPr>
                <a:t>EDGARD SILVA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63947"/>
              <a:ext cx="4993685" cy="696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UEA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45458" y="3019960"/>
            <a:ext cx="3576700" cy="1470304"/>
            <a:chOff x="0" y="0"/>
            <a:chExt cx="4768933" cy="196040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85725"/>
              <a:ext cx="4768933" cy="926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F0F0EE"/>
                  </a:solidFill>
                  <a:latin typeface="Bebas Neue Cyrillic"/>
                </a:rPr>
                <a:t>Áurea Melo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63947"/>
              <a:ext cx="4768933" cy="696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UEA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61176" y="5796736"/>
            <a:ext cx="3745264" cy="1470304"/>
            <a:chOff x="0" y="0"/>
            <a:chExt cx="4993685" cy="196040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5725"/>
              <a:ext cx="4993685" cy="926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F0F0EE"/>
                  </a:solidFill>
                  <a:latin typeface="Bebas Neue Cyrillic"/>
                </a:rPr>
                <a:t>OSCAR NETO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63947"/>
              <a:ext cx="4993685" cy="696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Eldorado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14036" y="5796736"/>
            <a:ext cx="3745264" cy="1470304"/>
            <a:chOff x="0" y="0"/>
            <a:chExt cx="4993685" cy="196040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85725"/>
              <a:ext cx="4993685" cy="926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F0F0EE"/>
                  </a:solidFill>
                  <a:latin typeface="Bebas Neue Cyrillic"/>
                </a:rPr>
                <a:t>fERANDO ito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263947"/>
              <a:ext cx="4993685" cy="696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Eldorado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547" r="0" b="754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469065"/>
            <a:ext cx="17259300" cy="4817935"/>
          </a:xfrm>
          <a:prstGeom prst="rect">
            <a:avLst/>
          </a:prstGeom>
          <a:solidFill>
            <a:srgbClr val="024EE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6609364"/>
            <a:ext cx="5939582" cy="210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F0F0EE"/>
                </a:solidFill>
                <a:latin typeface="HK Grotesk Light"/>
              </a:rPr>
              <a:t>Adicionar no AOSP um recurso que salve um identificador do SIM Card para detectar e notificar se houver troca por outro SIM Card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690273"/>
            <a:ext cx="4195456" cy="1223042"/>
            <a:chOff x="0" y="0"/>
            <a:chExt cx="5593941" cy="163072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5593941" cy="1630723"/>
            </a:xfrm>
            <a:prstGeom prst="rect">
              <a:avLst/>
            </a:prstGeom>
            <a:solidFill>
              <a:srgbClr val="F0F0EE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90264" y="398383"/>
              <a:ext cx="3813413" cy="919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4950" spc="-99">
                  <a:solidFill>
                    <a:srgbClr val="17242D"/>
                  </a:solidFill>
                  <a:latin typeface="HK Grotesk Medium"/>
                </a:rPr>
                <a:t>Objetivo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9144000" y="4690273"/>
            <a:ext cx="6660206" cy="1223042"/>
          </a:xfrm>
          <a:prstGeom prst="rect">
            <a:avLst/>
          </a:prstGeom>
          <a:solidFill>
            <a:srgbClr val="F0F0EE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9431899" y="5011757"/>
            <a:ext cx="6084409" cy="66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950" spc="-99">
                <a:solidFill>
                  <a:srgbClr val="17242D"/>
                </a:solidFill>
                <a:latin typeface="HK Grotesk Medium"/>
              </a:rPr>
              <a:t>Critérios de Aceitação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609364"/>
            <a:ext cx="7236003" cy="157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0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0F0EE"/>
                </a:solidFill>
                <a:latin typeface="HK Grotesk Light"/>
              </a:rPr>
              <a:t>Identificar SIM Card.</a:t>
            </a:r>
          </a:p>
          <a:p>
            <a:pPr marL="690880" indent="-345440" lvl="1">
              <a:lnSpc>
                <a:spcPts val="4160"/>
              </a:lnSpc>
              <a:buFont typeface="Arial"/>
              <a:buChar char="•"/>
            </a:pPr>
            <a:r>
              <a:rPr lang="en-US" sz="675">
                <a:solidFill>
                  <a:srgbClr val="F0F0EE"/>
                </a:solidFill>
                <a:latin typeface="Arimo"/>
              </a:rPr>
              <a:t>Notificar trocas de SIM Card.</a:t>
            </a:r>
          </a:p>
          <a:p>
            <a:pPr marL="690880" indent="-345440" lvl="1">
              <a:lnSpc>
                <a:spcPts val="4160"/>
              </a:lnSpc>
              <a:buFont typeface="Arial"/>
              <a:buChar char="•"/>
            </a:pPr>
            <a:r>
              <a:rPr lang="en-US" sz="675">
                <a:solidFill>
                  <a:srgbClr val="F0F0EE"/>
                </a:solidFill>
                <a:latin typeface="Arimo"/>
              </a:rPr>
              <a:t>Controle de SIM Card.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991117" y="-9525"/>
            <a:ext cx="5438455" cy="9258300"/>
          </a:xfrm>
          <a:prstGeom prst="rect">
            <a:avLst/>
          </a:prstGeom>
          <a:solidFill>
            <a:srgbClr val="024EEF">
              <a:alpha val="8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1813458" y="3691484"/>
            <a:ext cx="355317" cy="355317"/>
          </a:xfrm>
          <a:prstGeom prst="rect">
            <a:avLst/>
          </a:prstGeom>
          <a:solidFill>
            <a:srgbClr val="F0F0EE"/>
          </a:solidFill>
        </p:spPr>
      </p:sp>
      <p:sp>
        <p:nvSpPr>
          <p:cNvPr name="AutoShape 4" id="4"/>
          <p:cNvSpPr/>
          <p:nvPr/>
        </p:nvSpPr>
        <p:spPr>
          <a:xfrm rot="0">
            <a:off x="11813458" y="5538837"/>
            <a:ext cx="355317" cy="355317"/>
          </a:xfrm>
          <a:prstGeom prst="rect">
            <a:avLst/>
          </a:prstGeom>
          <a:solidFill>
            <a:srgbClr val="F0F0EE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4301209" cy="1177388"/>
            <a:chOff x="0" y="0"/>
            <a:chExt cx="5734946" cy="1569851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5734946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424042"/>
              <a:ext cx="5734946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Sprint Planning iI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9110056"/>
            <a:ext cx="961045" cy="808943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11813458" y="1170725"/>
            <a:ext cx="355317" cy="355317"/>
          </a:xfrm>
          <a:prstGeom prst="rect">
            <a:avLst/>
          </a:prstGeom>
          <a:solidFill>
            <a:srgbClr val="F0F0EE"/>
          </a:solidFill>
        </p:spPr>
      </p:sp>
      <p:sp>
        <p:nvSpPr>
          <p:cNvPr name="AutoShape 10" id="10"/>
          <p:cNvSpPr/>
          <p:nvPr/>
        </p:nvSpPr>
        <p:spPr>
          <a:xfrm rot="0">
            <a:off x="11813458" y="7434348"/>
            <a:ext cx="355317" cy="355317"/>
          </a:xfrm>
          <a:prstGeom prst="rect">
            <a:avLst/>
          </a:prstGeom>
          <a:solidFill>
            <a:srgbClr val="F0F0EE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046801"/>
            <a:ext cx="10425071" cy="509442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423823" y="7360829"/>
            <a:ext cx="5612869" cy="56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>
                <a:solidFill>
                  <a:srgbClr val="FFFFFF"/>
                </a:solidFill>
                <a:latin typeface="HK Grotesk Medium"/>
              </a:rPr>
              <a:t>PLANNING POKER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23823" y="5477106"/>
            <a:ext cx="5612869" cy="56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4200" spc="-84">
                <a:solidFill>
                  <a:srgbClr val="FFFFFF"/>
                </a:solidFill>
                <a:latin typeface="HK Grotesk Medium"/>
              </a:rPr>
              <a:t>SPRINT BACKLOG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9745" y="9076666"/>
            <a:ext cx="23781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Google Meet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78921" y="9543391"/>
            <a:ext cx="1224720" cy="35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Bold"/>
              </a:rPr>
              <a:t>16/05/201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23823" y="3616133"/>
            <a:ext cx="5612869" cy="572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>
                <a:solidFill>
                  <a:srgbClr val="FFFFFF"/>
                </a:solidFill>
                <a:latin typeface="HK Grotesk Medium"/>
              </a:rPr>
              <a:t>PRODUCT BACKLOG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23823" y="1104479"/>
            <a:ext cx="5612869" cy="110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>
                <a:solidFill>
                  <a:srgbClr val="FFFFFF"/>
                </a:solidFill>
                <a:latin typeface="HK Grotesk Medium"/>
              </a:rPr>
              <a:t>SPRINT II RETROSPECTIVE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657" r="0" b="65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301209" cy="1177388"/>
            <a:chOff x="0" y="0"/>
            <a:chExt cx="5734946" cy="156985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5734946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042"/>
              <a:ext cx="5734946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Retrospective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301209" cy="1177388"/>
            <a:chOff x="0" y="0"/>
            <a:chExt cx="5734946" cy="156985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5734946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042"/>
              <a:ext cx="5734946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Product Backlog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11706" y="2463165"/>
            <a:ext cx="14152084" cy="79990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301209" cy="1177388"/>
            <a:chOff x="0" y="0"/>
            <a:chExt cx="5734946" cy="156985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5734946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042"/>
              <a:ext cx="5734946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Product Backlog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2875" y="3177109"/>
            <a:ext cx="16673575" cy="49081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301209" cy="1177388"/>
            <a:chOff x="0" y="0"/>
            <a:chExt cx="5734946" cy="156985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5734946" cy="1569851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042"/>
              <a:ext cx="5734946" cy="87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5000">
                  <a:solidFill>
                    <a:srgbClr val="FFFFFF"/>
                  </a:solidFill>
                  <a:latin typeface="Bebas Neue Cyrillic"/>
                </a:rPr>
                <a:t>Product Backlog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53603" y="2468926"/>
            <a:ext cx="14047465" cy="7873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DAEfaNw0kQw</dc:identifier>
  <dcterms:modified xsi:type="dcterms:W3CDTF">2011-08-01T06:04:30Z</dcterms:modified>
  <cp:revision>1</cp:revision>
  <dc:title>T06 - Sprint Planning III</dc:title>
</cp:coreProperties>
</file>